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64" r:id="rId4"/>
    <p:sldId id="258" r:id="rId5"/>
    <p:sldId id="259" r:id="rId6"/>
    <p:sldId id="262" r:id="rId7"/>
    <p:sldId id="260" r:id="rId8"/>
    <p:sldId id="261"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656" autoAdjust="0"/>
    <p:restoredTop sz="94177" autoAdjust="0"/>
  </p:normalViewPr>
  <p:slideViewPr>
    <p:cSldViewPr>
      <p:cViewPr varScale="1">
        <p:scale>
          <a:sx n="47" d="100"/>
          <a:sy n="47" d="100"/>
        </p:scale>
        <p:origin x="-900" y="-102"/>
      </p:cViewPr>
      <p:guideLst>
        <p:guide orient="horz" pos="2160"/>
        <p:guide pos="2880"/>
      </p:guideLst>
    </p:cSldViewPr>
  </p:slideViewPr>
  <p:notesTextViewPr>
    <p:cViewPr>
      <p:scale>
        <a:sx n="1" d="1"/>
        <a:sy n="1" d="1"/>
      </p:scale>
      <p:origin x="0" y="0"/>
    </p:cViewPr>
  </p:notesTextViewPr>
  <p:sorterViewPr>
    <p:cViewPr varScale="1">
      <p:scale>
        <a:sx n="1" d="1"/>
        <a:sy n="1" d="1"/>
      </p:scale>
      <p:origin x="0" y="154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FBD6FE-7D2F-4AAE-BD17-B758534873EA}" type="datetimeFigureOut">
              <a:rPr lang="en-US" smtClean="0"/>
              <a:t>11/16/2011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0C1510-ACEF-46AB-B0C5-70AF00211EA9}" type="slidenum">
              <a:rPr lang="en-US" smtClean="0"/>
              <a:t>‹#›</a:t>
            </a:fld>
            <a:endParaRPr lang="en-US"/>
          </a:p>
        </p:txBody>
      </p:sp>
    </p:spTree>
    <p:extLst>
      <p:ext uri="{BB962C8B-B14F-4D97-AF65-F5344CB8AC3E}">
        <p14:creationId xmlns:p14="http://schemas.microsoft.com/office/powerpoint/2010/main" val="1346626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Samsung means 3 bright stars in Korean. Sam means 3 and Sung means bright star in Korean. </a:t>
            </a:r>
          </a:p>
          <a:p>
            <a:pPr lvl="0"/>
            <a:r>
              <a:rPr lang="en-US" sz="1200" kern="1200" dirty="0" smtClean="0">
                <a:solidFill>
                  <a:schemeClr val="tx1"/>
                </a:solidFill>
                <a:effectLst/>
                <a:latin typeface="+mn-lt"/>
                <a:ea typeface="+mn-ea"/>
                <a:cs typeface="+mn-cs"/>
              </a:rPr>
              <a:t>Samsung electronics is the first company in Korea.</a:t>
            </a:r>
          </a:p>
          <a:p>
            <a:pPr lvl="0"/>
            <a:r>
              <a:rPr lang="en-US" sz="1200" kern="1200" dirty="0" smtClean="0">
                <a:solidFill>
                  <a:schemeClr val="tx1"/>
                </a:solidFill>
                <a:effectLst/>
                <a:latin typeface="+mn-lt"/>
                <a:ea typeface="+mn-ea"/>
                <a:cs typeface="+mn-cs"/>
              </a:rPr>
              <a:t>It is 33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most influential company in the world. </a:t>
            </a:r>
          </a:p>
          <a:p>
            <a:pPr lvl="0"/>
            <a:r>
              <a:rPr lang="en-US" sz="1200" kern="1200" dirty="0" smtClean="0">
                <a:solidFill>
                  <a:schemeClr val="tx1"/>
                </a:solidFill>
                <a:effectLst/>
                <a:latin typeface="+mn-lt"/>
                <a:ea typeface="+mn-ea"/>
                <a:cs typeface="+mn-cs"/>
              </a:rPr>
              <a:t>It sells semiconductors, electronics, telephones, Home appliances and LCD Monitors. </a:t>
            </a:r>
          </a:p>
          <a:p>
            <a:pPr lvl="0"/>
            <a:r>
              <a:rPr lang="en-US" sz="1200" kern="1200" dirty="0" smtClean="0">
                <a:solidFill>
                  <a:schemeClr val="tx1"/>
                </a:solidFill>
                <a:effectLst/>
                <a:latin typeface="+mn-lt"/>
                <a:ea typeface="+mn-ea"/>
                <a:cs typeface="+mn-cs"/>
              </a:rPr>
              <a:t>Semiconductor sale is the best in the world.</a:t>
            </a:r>
          </a:p>
          <a:p>
            <a:pPr lvl="0"/>
            <a:r>
              <a:rPr lang="en-US" sz="1200" kern="1200" dirty="0" smtClean="0">
                <a:solidFill>
                  <a:schemeClr val="tx1"/>
                </a:solidFill>
                <a:effectLst/>
                <a:latin typeface="+mn-lt"/>
                <a:ea typeface="+mn-ea"/>
                <a:cs typeface="+mn-cs"/>
              </a:rPr>
              <a:t>LCD monitor sale is the best in the world. </a:t>
            </a:r>
          </a:p>
          <a:p>
            <a:endParaRPr lang="en-US" dirty="0"/>
          </a:p>
        </p:txBody>
      </p:sp>
      <p:sp>
        <p:nvSpPr>
          <p:cNvPr id="4" name="Slide Number Placeholder 3"/>
          <p:cNvSpPr>
            <a:spLocks noGrp="1"/>
          </p:cNvSpPr>
          <p:nvPr>
            <p:ph type="sldNum" sz="quarter" idx="10"/>
          </p:nvPr>
        </p:nvSpPr>
        <p:spPr/>
        <p:txBody>
          <a:bodyPr/>
          <a:lstStyle/>
          <a:p>
            <a:fld id="{B20C1510-ACEF-46AB-B0C5-70AF00211EA9}" type="slidenum">
              <a:rPr lang="en-US" smtClean="0"/>
              <a:t>2</a:t>
            </a:fld>
            <a:endParaRPr lang="en-US"/>
          </a:p>
        </p:txBody>
      </p:sp>
    </p:spTree>
    <p:extLst>
      <p:ext uri="{BB962C8B-B14F-4D97-AF65-F5344CB8AC3E}">
        <p14:creationId xmlns:p14="http://schemas.microsoft.com/office/powerpoint/2010/main" val="2031104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Samsung sold 1,500 billion dollars in 2010. (150 trillion won)</a:t>
            </a:r>
          </a:p>
          <a:p>
            <a:pPr lvl="0"/>
            <a:r>
              <a:rPr lang="en-US" sz="1200" kern="1200" dirty="0" smtClean="0">
                <a:solidFill>
                  <a:schemeClr val="tx1"/>
                </a:solidFill>
                <a:effectLst/>
                <a:latin typeface="+mn-lt"/>
                <a:ea typeface="+mn-ea"/>
                <a:cs typeface="+mn-cs"/>
              </a:rPr>
              <a:t>Samsung profited 170billion dollars in 2010. (17 trillion won) </a:t>
            </a:r>
          </a:p>
          <a:p>
            <a:r>
              <a:rPr lang="en-US" sz="1200" kern="1200" dirty="0" smtClean="0">
                <a:solidFill>
                  <a:schemeClr val="tx1"/>
                </a:solidFill>
                <a:effectLst/>
                <a:latin typeface="+mn-lt"/>
                <a:ea typeface="+mn-ea"/>
                <a:cs typeface="+mn-cs"/>
              </a:rPr>
              <a:t>Some countries from Middle East and japan are trade deficit country. </a:t>
            </a:r>
            <a:endParaRPr lang="en-US" dirty="0"/>
          </a:p>
        </p:txBody>
      </p:sp>
      <p:sp>
        <p:nvSpPr>
          <p:cNvPr id="4" name="Slide Number Placeholder 3"/>
          <p:cNvSpPr>
            <a:spLocks noGrp="1"/>
          </p:cNvSpPr>
          <p:nvPr>
            <p:ph type="sldNum" sz="quarter" idx="10"/>
          </p:nvPr>
        </p:nvSpPr>
        <p:spPr/>
        <p:txBody>
          <a:bodyPr/>
          <a:lstStyle/>
          <a:p>
            <a:fld id="{B20C1510-ACEF-46AB-B0C5-70AF00211EA9}" type="slidenum">
              <a:rPr lang="en-US" smtClean="0"/>
              <a:t>4</a:t>
            </a:fld>
            <a:endParaRPr lang="en-US"/>
          </a:p>
        </p:txBody>
      </p:sp>
    </p:spTree>
    <p:extLst>
      <p:ext uri="{BB962C8B-B14F-4D97-AF65-F5344CB8AC3E}">
        <p14:creationId xmlns:p14="http://schemas.microsoft.com/office/powerpoint/2010/main" val="3549032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graph is talking about Samsung’s profit and sell. The graph represents 2009 to 2011 summer. 1 means trillion won which is </a:t>
            </a:r>
            <a:r>
              <a:rPr lang="en-US" sz="1200"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billion dollars. Therefore, as see 2010, the profit is 4.41+5.01+ 4.86+ 3.01 = 17.29 trillion won. The sell is 34.64+ 37.89 + 40.23+ 41.87= 165.63 trillion won. </a:t>
            </a:r>
          </a:p>
        </p:txBody>
      </p:sp>
      <p:sp>
        <p:nvSpPr>
          <p:cNvPr id="4" name="Slide Number Placeholder 3"/>
          <p:cNvSpPr>
            <a:spLocks noGrp="1"/>
          </p:cNvSpPr>
          <p:nvPr>
            <p:ph type="sldNum" sz="quarter" idx="10"/>
          </p:nvPr>
        </p:nvSpPr>
        <p:spPr/>
        <p:txBody>
          <a:bodyPr/>
          <a:lstStyle/>
          <a:p>
            <a:fld id="{B20C1510-ACEF-46AB-B0C5-70AF00211EA9}" type="slidenum">
              <a:rPr lang="en-US" smtClean="0"/>
              <a:t>5</a:t>
            </a:fld>
            <a:endParaRPr lang="en-US"/>
          </a:p>
        </p:txBody>
      </p:sp>
    </p:spTree>
    <p:extLst>
      <p:ext uri="{BB962C8B-B14F-4D97-AF65-F5344CB8AC3E}">
        <p14:creationId xmlns:p14="http://schemas.microsoft.com/office/powerpoint/2010/main" val="2509579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50 years ago, Korea was less developed country, and many countries helped us. However, as corporation grew such as Samsung, economy of Korea also grew and now Korea is an advanced nation. </a:t>
            </a:r>
          </a:p>
          <a:p>
            <a:pPr lvl="0"/>
            <a:r>
              <a:rPr lang="en-US" sz="1200" kern="1200" dirty="0" smtClean="0">
                <a:solidFill>
                  <a:schemeClr val="tx1"/>
                </a:solidFill>
                <a:effectLst/>
                <a:latin typeface="+mn-lt"/>
                <a:ea typeface="+mn-ea"/>
                <a:cs typeface="+mn-cs"/>
              </a:rPr>
              <a:t>Samsung Corporation has found university for students in Korea and also establish donation program for many people.</a:t>
            </a:r>
          </a:p>
          <a:p>
            <a:pPr lvl="0"/>
            <a:r>
              <a:rPr lang="en-US" sz="1200" kern="1200" dirty="0" smtClean="0">
                <a:solidFill>
                  <a:schemeClr val="tx1"/>
                </a:solidFill>
                <a:effectLst/>
                <a:latin typeface="+mn-lt"/>
                <a:ea typeface="+mn-ea"/>
                <a:cs typeface="+mn-cs"/>
              </a:rPr>
              <a:t>Samsung also advertises themselves to many different places such as JFK airport and by doing that they also introduce Korea. </a:t>
            </a:r>
          </a:p>
          <a:p>
            <a:pPr lvl="0"/>
            <a:r>
              <a:rPr lang="en-US" sz="1200" kern="1200" dirty="0" smtClean="0">
                <a:solidFill>
                  <a:schemeClr val="tx1"/>
                </a:solidFill>
                <a:effectLst/>
                <a:latin typeface="+mn-lt"/>
                <a:ea typeface="+mn-ea"/>
                <a:cs typeface="+mn-cs"/>
              </a:rPr>
              <a:t>Samsung supports international festival such as Olympic and world cup.</a:t>
            </a:r>
          </a:p>
        </p:txBody>
      </p:sp>
      <p:sp>
        <p:nvSpPr>
          <p:cNvPr id="4" name="Slide Number Placeholder 3"/>
          <p:cNvSpPr>
            <a:spLocks noGrp="1"/>
          </p:cNvSpPr>
          <p:nvPr>
            <p:ph type="sldNum" sz="quarter" idx="10"/>
          </p:nvPr>
        </p:nvSpPr>
        <p:spPr/>
        <p:txBody>
          <a:bodyPr/>
          <a:lstStyle/>
          <a:p>
            <a:fld id="{B20C1510-ACEF-46AB-B0C5-70AF00211EA9}" type="slidenum">
              <a:rPr lang="en-US" smtClean="0"/>
              <a:t>6</a:t>
            </a:fld>
            <a:endParaRPr lang="en-US"/>
          </a:p>
        </p:txBody>
      </p:sp>
    </p:spTree>
    <p:extLst>
      <p:ext uri="{BB962C8B-B14F-4D97-AF65-F5344CB8AC3E}">
        <p14:creationId xmlns:p14="http://schemas.microsoft.com/office/powerpoint/2010/main" val="2048967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Nowadays, people can easily see the advertisement of Samsung smart phone such as Galaxy S and LCD TV. Therefore, if they think about Samsung, they probably think about the advertisements.</a:t>
            </a:r>
          </a:p>
          <a:p>
            <a:pPr lvl="0"/>
            <a:r>
              <a:rPr lang="en-US" sz="1200" kern="1200" dirty="0" smtClean="0">
                <a:solidFill>
                  <a:schemeClr val="tx1"/>
                </a:solidFill>
                <a:effectLst/>
                <a:latin typeface="+mn-lt"/>
                <a:ea typeface="+mn-ea"/>
                <a:cs typeface="+mn-cs"/>
              </a:rPr>
              <a:t>Lots of Samsung products have clear design as well as logo. </a:t>
            </a:r>
          </a:p>
        </p:txBody>
      </p:sp>
      <p:sp>
        <p:nvSpPr>
          <p:cNvPr id="4" name="Slide Number Placeholder 3"/>
          <p:cNvSpPr>
            <a:spLocks noGrp="1"/>
          </p:cNvSpPr>
          <p:nvPr>
            <p:ph type="sldNum" sz="quarter" idx="10"/>
          </p:nvPr>
        </p:nvSpPr>
        <p:spPr/>
        <p:txBody>
          <a:bodyPr/>
          <a:lstStyle/>
          <a:p>
            <a:fld id="{B20C1510-ACEF-46AB-B0C5-70AF00211EA9}" type="slidenum">
              <a:rPr lang="en-US" smtClean="0"/>
              <a:t>7</a:t>
            </a:fld>
            <a:endParaRPr lang="en-US"/>
          </a:p>
        </p:txBody>
      </p:sp>
    </p:spTree>
    <p:extLst>
      <p:ext uri="{BB962C8B-B14F-4D97-AF65-F5344CB8AC3E}">
        <p14:creationId xmlns:p14="http://schemas.microsoft.com/office/powerpoint/2010/main" val="3628873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Environment:</a:t>
            </a:r>
          </a:p>
          <a:p>
            <a:pPr lvl="0"/>
            <a:r>
              <a:rPr lang="en-US" sz="1200" kern="1200" dirty="0" smtClean="0">
                <a:solidFill>
                  <a:schemeClr val="tx1"/>
                </a:solidFill>
                <a:effectLst/>
                <a:latin typeface="+mn-lt"/>
                <a:ea typeface="+mn-ea"/>
                <a:cs typeface="+mn-cs"/>
              </a:rPr>
              <a:t>All Samsung mobile phones and MP3 players introduced on the market after April 2010 are free from polyvinyl chloride (PVC) and brominated flame retardants (BFRs). </a:t>
            </a:r>
          </a:p>
          <a:p>
            <a:pPr lvl="0"/>
            <a:r>
              <a:rPr lang="en-US" sz="1200" kern="1200" dirty="0" smtClean="0">
                <a:solidFill>
                  <a:schemeClr val="tx1"/>
                </a:solidFill>
                <a:effectLst/>
                <a:latin typeface="+mn-lt"/>
                <a:ea typeface="+mn-ea"/>
                <a:cs typeface="+mn-cs"/>
              </a:rPr>
              <a:t>Samsung Corporation is listed in Greenpeace’s Guide to Greener Electronics in October 2010. </a:t>
            </a:r>
          </a:p>
          <a:p>
            <a:pPr lvl="0"/>
            <a:r>
              <a:rPr lang="en-US" sz="1200" kern="1200" dirty="0" smtClean="0">
                <a:solidFill>
                  <a:schemeClr val="tx1"/>
                </a:solidFill>
                <a:effectLst/>
                <a:latin typeface="+mn-lt"/>
                <a:ea typeface="+mn-ea"/>
                <a:cs typeface="+mn-cs"/>
              </a:rPr>
              <a:t>Consumer</a:t>
            </a:r>
          </a:p>
          <a:p>
            <a:pPr lvl="0"/>
            <a:r>
              <a:rPr lang="en-US" sz="1200" kern="1200" dirty="0" smtClean="0">
                <a:solidFill>
                  <a:schemeClr val="tx1"/>
                </a:solidFill>
                <a:effectLst/>
                <a:latin typeface="+mn-lt"/>
                <a:ea typeface="+mn-ea"/>
                <a:cs typeface="+mn-cs"/>
              </a:rPr>
              <a:t>Samsung made products easy to use</a:t>
            </a:r>
          </a:p>
          <a:p>
            <a:pPr lvl="0"/>
            <a:r>
              <a:rPr lang="en-US" sz="1200" kern="1200" dirty="0" smtClean="0">
                <a:solidFill>
                  <a:schemeClr val="tx1"/>
                </a:solidFill>
                <a:effectLst/>
                <a:latin typeface="+mn-lt"/>
                <a:ea typeface="+mn-ea"/>
                <a:cs typeface="+mn-cs"/>
              </a:rPr>
              <a:t>The service of Samsung is really good; some people could fix their products only one day. </a:t>
            </a:r>
          </a:p>
          <a:p>
            <a:pPr lvl="0"/>
            <a:r>
              <a:rPr lang="en-US" sz="1200" kern="1200" dirty="0" smtClean="0">
                <a:solidFill>
                  <a:schemeClr val="tx1"/>
                </a:solidFill>
                <a:effectLst/>
                <a:latin typeface="+mn-lt"/>
                <a:ea typeface="+mn-ea"/>
                <a:cs typeface="+mn-cs"/>
              </a:rPr>
              <a:t>Samsung Corporation made a lot of new types of electronics such as touch phone, and LED TVs.</a:t>
            </a:r>
          </a:p>
          <a:p>
            <a:pPr lvl="0"/>
            <a:r>
              <a:rPr lang="en-US" sz="1200" kern="1200" dirty="0" smtClean="0">
                <a:solidFill>
                  <a:schemeClr val="tx1"/>
                </a:solidFill>
                <a:effectLst/>
                <a:latin typeface="+mn-lt"/>
                <a:ea typeface="+mn-ea"/>
                <a:cs typeface="+mn-cs"/>
              </a:rPr>
              <a:t>Employee</a:t>
            </a:r>
          </a:p>
          <a:p>
            <a:pPr lvl="0"/>
            <a:r>
              <a:rPr lang="en-US" sz="1200" kern="1200" dirty="0" smtClean="0">
                <a:solidFill>
                  <a:schemeClr val="tx1"/>
                </a:solidFill>
                <a:effectLst/>
                <a:latin typeface="+mn-lt"/>
                <a:ea typeface="+mn-ea"/>
                <a:cs typeface="+mn-cs"/>
              </a:rPr>
              <a:t>Lots of companies have labor unions. On the other hand, because of good wages and </a:t>
            </a:r>
            <a:r>
              <a:rPr lang="en-US" sz="1200" kern="1200" dirty="0" err="1" smtClean="0">
                <a:solidFill>
                  <a:schemeClr val="tx1"/>
                </a:solidFill>
                <a:effectLst/>
                <a:latin typeface="+mn-lt"/>
                <a:ea typeface="+mn-ea"/>
                <a:cs typeface="+mn-cs"/>
              </a:rPr>
              <a:t>intracompany</a:t>
            </a:r>
            <a:r>
              <a:rPr lang="en-US" sz="1200" kern="1200" dirty="0" smtClean="0">
                <a:solidFill>
                  <a:schemeClr val="tx1"/>
                </a:solidFill>
                <a:effectLst/>
                <a:latin typeface="+mn-lt"/>
                <a:ea typeface="+mn-ea"/>
                <a:cs typeface="+mn-cs"/>
              </a:rPr>
              <a:t> welfare, there is no labor union in Samsung Cooperation.</a:t>
            </a:r>
          </a:p>
        </p:txBody>
      </p:sp>
      <p:sp>
        <p:nvSpPr>
          <p:cNvPr id="4" name="Slide Number Placeholder 3"/>
          <p:cNvSpPr>
            <a:spLocks noGrp="1"/>
          </p:cNvSpPr>
          <p:nvPr>
            <p:ph type="sldNum" sz="quarter" idx="10"/>
          </p:nvPr>
        </p:nvSpPr>
        <p:spPr/>
        <p:txBody>
          <a:bodyPr/>
          <a:lstStyle/>
          <a:p>
            <a:fld id="{B20C1510-ACEF-46AB-B0C5-70AF00211EA9}" type="slidenum">
              <a:rPr lang="en-US" smtClean="0"/>
              <a:t>8</a:t>
            </a:fld>
            <a:endParaRPr lang="en-US"/>
          </a:p>
        </p:txBody>
      </p:sp>
    </p:spTree>
    <p:extLst>
      <p:ext uri="{BB962C8B-B14F-4D97-AF65-F5344CB8AC3E}">
        <p14:creationId xmlns:p14="http://schemas.microsoft.com/office/powerpoint/2010/main" val="4336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52374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2363647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3864658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2251857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182639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2769655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2468452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3368556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1942072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3990862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490B45-5907-4E41-AE3C-A861EB155C78}" type="datetimeFigureOut">
              <a:rPr lang="en-US" smtClean="0"/>
              <a:t>11/16/2011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EC2228C-DF2B-4297-A515-772B883DC0B5}" type="slidenum">
              <a:rPr lang="en-US" smtClean="0"/>
              <a:t>‹#›</a:t>
            </a:fld>
            <a:endParaRPr lang="en-US" dirty="0"/>
          </a:p>
        </p:txBody>
      </p:sp>
    </p:spTree>
    <p:extLst>
      <p:ext uri="{BB962C8B-B14F-4D97-AF65-F5344CB8AC3E}">
        <p14:creationId xmlns:p14="http://schemas.microsoft.com/office/powerpoint/2010/main" val="1796120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90B45-5907-4E41-AE3C-A861EB155C78}" type="datetimeFigureOut">
              <a:rPr lang="en-US" smtClean="0"/>
              <a:t>11/16/2011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C2228C-DF2B-4297-A515-772B883DC0B5}" type="slidenum">
              <a:rPr lang="en-US" smtClean="0"/>
              <a:t>‹#›</a:t>
            </a:fld>
            <a:endParaRPr lang="en-US" dirty="0"/>
          </a:p>
        </p:txBody>
      </p:sp>
    </p:spTree>
    <p:extLst>
      <p:ext uri="{BB962C8B-B14F-4D97-AF65-F5344CB8AC3E}">
        <p14:creationId xmlns:p14="http://schemas.microsoft.com/office/powerpoint/2010/main" val="39645546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audio" Target="../media/media2.wav"/><Relationship Id="rId7" Type="http://schemas.openxmlformats.org/officeDocument/2006/relationships/image" Target="../media/image4.gif"/><Relationship Id="rId2" Type="http://schemas.microsoft.com/office/2007/relationships/media" Target="../media/media2.wav"/><Relationship Id="rId1" Type="http://schemas.openxmlformats.org/officeDocument/2006/relationships/tags" Target="../tags/tag2.xml"/><Relationship Id="rId6" Type="http://schemas.openxmlformats.org/officeDocument/2006/relationships/image" Target="../media/image3.jpeg"/><Relationship Id="rId11" Type="http://schemas.openxmlformats.org/officeDocument/2006/relationships/image" Target="../media/image2.png"/><Relationship Id="rId5" Type="http://schemas.openxmlformats.org/officeDocument/2006/relationships/notesSlide" Target="../notesSlides/notesSlide1.xml"/><Relationship Id="rId10" Type="http://schemas.openxmlformats.org/officeDocument/2006/relationships/image" Target="../media/image7.jpeg"/><Relationship Id="rId4" Type="http://schemas.openxmlformats.org/officeDocument/2006/relationships/slideLayout" Target="../slideLayouts/slideLayout2.xml"/><Relationship Id="rId9"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5.jpeg"/><Relationship Id="rId3" Type="http://schemas.openxmlformats.org/officeDocument/2006/relationships/slideLayout" Target="../slideLayouts/slideLayout2.xml"/><Relationship Id="rId7" Type="http://schemas.openxmlformats.org/officeDocument/2006/relationships/image" Target="../media/image11.jpeg"/><Relationship Id="rId12" Type="http://schemas.openxmlformats.org/officeDocument/2006/relationships/image" Target="../media/image5.jpeg"/><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10.jpeg"/><Relationship Id="rId11" Type="http://schemas.openxmlformats.org/officeDocument/2006/relationships/image" Target="../media/image14.jpeg"/><Relationship Id="rId5" Type="http://schemas.openxmlformats.org/officeDocument/2006/relationships/image" Target="../media/image9.jpeg"/><Relationship Id="rId10" Type="http://schemas.openxmlformats.org/officeDocument/2006/relationships/image" Target="../media/image7.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audio" Target="../media/media4.wav"/><Relationship Id="rId7" Type="http://schemas.openxmlformats.org/officeDocument/2006/relationships/image" Target="../media/image2.png"/><Relationship Id="rId2" Type="http://schemas.microsoft.com/office/2007/relationships/media" Target="../media/media4.wav"/><Relationship Id="rId1" Type="http://schemas.openxmlformats.org/officeDocument/2006/relationships/tags" Target="../tags/tag3.xml"/><Relationship Id="rId6" Type="http://schemas.openxmlformats.org/officeDocument/2006/relationships/image" Target="../media/image16.jpe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audio" Target="../media/media6.wav"/><Relationship Id="rId7" Type="http://schemas.openxmlformats.org/officeDocument/2006/relationships/image" Target="../media/image20.jpeg"/><Relationship Id="rId2" Type="http://schemas.microsoft.com/office/2007/relationships/media" Target="../media/media6.wav"/><Relationship Id="rId1" Type="http://schemas.openxmlformats.org/officeDocument/2006/relationships/tags" Target="../tags/tag4.xml"/><Relationship Id="rId6" Type="http://schemas.openxmlformats.org/officeDocument/2006/relationships/image" Target="../media/image19.jpeg"/><Relationship Id="rId5" Type="http://schemas.openxmlformats.org/officeDocument/2006/relationships/notesSlide" Target="../notesSlides/notesSlide4.xml"/><Relationship Id="rId4" Type="http://schemas.openxmlformats.org/officeDocument/2006/relationships/slideLayout" Target="../slideLayouts/slideLayout2.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7.wav"/><Relationship Id="rId7" Type="http://schemas.openxmlformats.org/officeDocument/2006/relationships/image" Target="../media/image23.jpeg"/><Relationship Id="rId2" Type="http://schemas.microsoft.com/office/2007/relationships/media" Target="../media/media7.wav"/><Relationship Id="rId1" Type="http://schemas.openxmlformats.org/officeDocument/2006/relationships/tags" Target="../tags/tag5.xml"/><Relationship Id="rId6" Type="http://schemas.openxmlformats.org/officeDocument/2006/relationships/image" Target="../media/image22.jpe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media8.wav"/><Relationship Id="rId7" Type="http://schemas.openxmlformats.org/officeDocument/2006/relationships/image" Target="../media/image2.png"/><Relationship Id="rId2" Type="http://schemas.microsoft.com/office/2007/relationships/media" Target="../media/media8.wav"/><Relationship Id="rId1" Type="http://schemas.openxmlformats.org/officeDocument/2006/relationships/tags" Target="../tags/tag6.xml"/><Relationship Id="rId6" Type="http://schemas.openxmlformats.org/officeDocument/2006/relationships/image" Target="../media/image24.jpe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eknews.net/xe/?mid=kr_politics&amp;page=10&amp;document_srl=141886" TargetMode="External"/><Relationship Id="rId3" Type="http://schemas.openxmlformats.org/officeDocument/2006/relationships/slideLayout" Target="../slideLayouts/slideLayout2.xml"/><Relationship Id="rId7" Type="http://schemas.openxmlformats.org/officeDocument/2006/relationships/hyperlink" Target="http://read-lead.com/blog/entry/%C0%A7%C5%B0%C7%C7%B5%F0%BE%C6%C7%D1%B1%B9%C0%C7-%BC%BA%C0%E5" TargetMode="Externa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hyperlink" Target="http://www.uri-news.com/board.php?board=urienterprise&amp;command=body&amp;no=22" TargetMode="External"/><Relationship Id="rId5" Type="http://schemas.openxmlformats.org/officeDocument/2006/relationships/hyperlink" Target="http://www.mediamob.co.kr/silkroad/blog.aspx?id=51240" TargetMode="External"/><Relationship Id="rId10" Type="http://schemas.openxmlformats.org/officeDocument/2006/relationships/image" Target="../media/image2.png"/><Relationship Id="rId4" Type="http://schemas.openxmlformats.org/officeDocument/2006/relationships/image" Target="../media/image22.jpeg"/><Relationship Id="rId9" Type="http://schemas.openxmlformats.org/officeDocument/2006/relationships/hyperlink" Target="http://ko.wikipedia.org/wiki/%EC%82%BC%EC%84%B1%EC%A0%84%EC%9E%90#.EC.82.AC.EB.AA.85_.26_.EB.A1.9C.EA.B3.A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1114" y="1066800"/>
            <a:ext cx="7772400" cy="2447925"/>
          </a:xfrm>
        </p:spPr>
        <p:txBody>
          <a:bodyPr/>
          <a:lstStyle/>
          <a:p>
            <a:endParaRPr lang="en-US" dirty="0"/>
          </a:p>
        </p:txBody>
      </p:sp>
      <p:sp>
        <p:nvSpPr>
          <p:cNvPr id="3" name="Subtitle 2"/>
          <p:cNvSpPr>
            <a:spLocks noGrp="1"/>
          </p:cNvSpPr>
          <p:nvPr>
            <p:ph type="subTitle" idx="1"/>
          </p:nvPr>
        </p:nvSpPr>
        <p:spPr>
          <a:xfrm>
            <a:off x="1403498" y="4114800"/>
            <a:ext cx="6673702" cy="1981200"/>
          </a:xfrm>
        </p:spPr>
        <p:txBody>
          <a:bodyPr>
            <a:normAutofit/>
          </a:bodyPr>
          <a:lstStyle/>
          <a:p>
            <a:pPr algn="r"/>
            <a:r>
              <a:rPr lang="en-US" sz="4200" b="1" dirty="0" err="1" smtClean="0">
                <a:solidFill>
                  <a:srgbClr val="7030A0"/>
                </a:solidFill>
              </a:rPr>
              <a:t>SoHyeon</a:t>
            </a:r>
            <a:r>
              <a:rPr lang="en-US" sz="4200" b="1" dirty="0" smtClean="0">
                <a:solidFill>
                  <a:srgbClr val="7030A0"/>
                </a:solidFill>
              </a:rPr>
              <a:t> Park</a:t>
            </a:r>
            <a:endParaRPr lang="en-US" sz="4200" b="1" dirty="0">
              <a:solidFill>
                <a:srgbClr val="7030A0"/>
              </a:solidFill>
            </a:endParaRPr>
          </a:p>
        </p:txBody>
      </p:sp>
      <p:pic>
        <p:nvPicPr>
          <p:cNvPr id="4" name="Picture 3" descr="http://www.paulnmark.com/xe/files/attach/images/48/786/001/samsung-logo.jpg"/>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143000"/>
            <a:ext cx="6400800" cy="2172586"/>
          </a:xfrm>
          <a:prstGeom prst="rect">
            <a:avLst/>
          </a:prstGeom>
          <a:noFill/>
          <a:ln>
            <a:noFill/>
          </a:ln>
        </p:spPr>
      </p:pic>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304606763"/>
      </p:ext>
    </p:extLst>
  </p:cSld>
  <p:clrMapOvr>
    <a:masterClrMapping/>
  </p:clrMapOvr>
  <mc:AlternateContent xmlns:mc="http://schemas.openxmlformats.org/markup-compatibility/2006">
    <mc:Choice xmlns:p14="http://schemas.microsoft.com/office/powerpoint/2010/main" Requires="p14">
      <p:transition spd="slow" p14:dur="2000" advTm="5836"/>
    </mc:Choice>
    <mc:Fallback>
      <p:transition spd="slow" advTm="5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Samsung?</a:t>
            </a:r>
            <a:endParaRPr lang="en-US" dirty="0"/>
          </a:p>
        </p:txBody>
      </p:sp>
      <p:sp>
        <p:nvSpPr>
          <p:cNvPr id="3" name="Content Placeholder 2"/>
          <p:cNvSpPr>
            <a:spLocks noGrp="1"/>
          </p:cNvSpPr>
          <p:nvPr>
            <p:ph idx="1"/>
          </p:nvPr>
        </p:nvSpPr>
        <p:spPr>
          <a:xfrm>
            <a:off x="457200" y="1447800"/>
            <a:ext cx="8229600" cy="4678363"/>
          </a:xfrm>
        </p:spPr>
        <p:txBody>
          <a:bodyPr/>
          <a:lstStyle/>
          <a:p>
            <a:r>
              <a:rPr lang="en-US" dirty="0" smtClean="0"/>
              <a:t>Korea </a:t>
            </a:r>
            <a:r>
              <a:rPr lang="en-US" dirty="0" smtClean="0"/>
              <a:t>first company</a:t>
            </a:r>
          </a:p>
          <a:p>
            <a:r>
              <a:rPr lang="en-US" dirty="0" smtClean="0"/>
              <a:t>33</a:t>
            </a:r>
            <a:r>
              <a:rPr lang="en-US" baseline="30000" dirty="0" smtClean="0"/>
              <a:t>rd</a:t>
            </a:r>
            <a:r>
              <a:rPr lang="en-US" dirty="0" smtClean="0"/>
              <a:t> most influential company</a:t>
            </a:r>
          </a:p>
          <a:p>
            <a:endParaRPr lang="en-US" dirty="0"/>
          </a:p>
        </p:txBody>
      </p:sp>
      <p:pic>
        <p:nvPicPr>
          <p:cNvPr id="5" name="Picture 4" descr="http://cfile10.uf.tistory.com/image/17435B3F4E7816E41DA697"/>
          <p:cNvPicPr/>
          <p:nvPr/>
        </p:nvPicPr>
        <p:blipFill>
          <a:blip r:embed="rId7">
            <a:extLst>
              <a:ext uri="{28A0092B-C50C-407E-A947-70E740481C1C}">
                <a14:useLocalDpi xmlns:a14="http://schemas.microsoft.com/office/drawing/2010/main" val="0"/>
              </a:ext>
            </a:extLst>
          </a:blip>
          <a:srcRect/>
          <a:stretch>
            <a:fillRect/>
          </a:stretch>
        </p:blipFill>
        <p:spPr bwMode="auto">
          <a:xfrm>
            <a:off x="929640" y="2638107"/>
            <a:ext cx="2352675" cy="1795463"/>
          </a:xfrm>
          <a:prstGeom prst="rect">
            <a:avLst/>
          </a:prstGeom>
          <a:noFill/>
          <a:ln>
            <a:noFill/>
          </a:ln>
        </p:spPr>
      </p:pic>
      <p:pic>
        <p:nvPicPr>
          <p:cNvPr id="6" name="Picture 5" descr="http://www.gd.or.kr/upload/_old/upload8080/apply/2009/S/13298_S01.JPG"/>
          <p:cNvPicPr/>
          <p:nvPr/>
        </p:nvPicPr>
        <p:blipFill>
          <a:blip r:embed="rId8">
            <a:extLst>
              <a:ext uri="{28A0092B-C50C-407E-A947-70E740481C1C}">
                <a14:useLocalDpi xmlns:a14="http://schemas.microsoft.com/office/drawing/2010/main" val="0"/>
              </a:ext>
            </a:extLst>
          </a:blip>
          <a:srcRect/>
          <a:stretch>
            <a:fillRect/>
          </a:stretch>
        </p:blipFill>
        <p:spPr bwMode="auto">
          <a:xfrm>
            <a:off x="3581400" y="2638107"/>
            <a:ext cx="2545080" cy="1821656"/>
          </a:xfrm>
          <a:prstGeom prst="rect">
            <a:avLst/>
          </a:prstGeom>
          <a:noFill/>
          <a:ln>
            <a:noFill/>
          </a:ln>
        </p:spPr>
      </p:pic>
      <p:pic>
        <p:nvPicPr>
          <p:cNvPr id="12" name="Picture 11" descr="http://t2.gstatic.com/images?q=tbn:ANd9GcS2CEogRhjjFAnijtIyjOuw0rzc5CPHF2JFOAlPN0iKNNBqDZNqHrzvkAlm"/>
          <p:cNvPicPr/>
          <p:nvPr/>
        </p:nvPicPr>
        <p:blipFill>
          <a:blip r:embed="rId9">
            <a:extLst>
              <a:ext uri="{28A0092B-C50C-407E-A947-70E740481C1C}">
                <a14:useLocalDpi xmlns:a14="http://schemas.microsoft.com/office/drawing/2010/main" val="0"/>
              </a:ext>
            </a:extLst>
          </a:blip>
          <a:srcRect/>
          <a:stretch>
            <a:fillRect/>
          </a:stretch>
        </p:blipFill>
        <p:spPr bwMode="auto">
          <a:xfrm>
            <a:off x="968057" y="4724400"/>
            <a:ext cx="1892300" cy="2143760"/>
          </a:xfrm>
          <a:prstGeom prst="rect">
            <a:avLst/>
          </a:prstGeom>
          <a:noFill/>
          <a:ln>
            <a:noFill/>
          </a:ln>
        </p:spPr>
      </p:pic>
      <p:pic>
        <p:nvPicPr>
          <p:cNvPr id="14" name="Picture 13" descr="http://t3.gstatic.com/images?q=tbn:ANd9GcS713A8jnTKJ2DbLFwsnuKMwc_g6-lEG2_qvj0R-8BCNBGLi_jGps1LACLk"/>
          <p:cNvPicPr/>
          <p:nvPr/>
        </p:nvPicPr>
        <p:blipFill>
          <a:blip r:embed="rId10">
            <a:extLst>
              <a:ext uri="{28A0092B-C50C-407E-A947-70E740481C1C}">
                <a14:useLocalDpi xmlns:a14="http://schemas.microsoft.com/office/drawing/2010/main" val="0"/>
              </a:ext>
            </a:extLst>
          </a:blip>
          <a:srcRect/>
          <a:stretch>
            <a:fillRect/>
          </a:stretch>
        </p:blipFill>
        <p:spPr bwMode="auto">
          <a:xfrm>
            <a:off x="3242310" y="4835049"/>
            <a:ext cx="2909570" cy="1922462"/>
          </a:xfrm>
          <a:prstGeom prst="rect">
            <a:avLst/>
          </a:prstGeom>
          <a:noFill/>
          <a:ln>
            <a:noFill/>
          </a:ln>
        </p:spPr>
      </p:pic>
      <p:pic>
        <p:nvPicPr>
          <p:cNvPr id="10" name="Audio 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789345556"/>
      </p:ext>
    </p:extLst>
  </p:cSld>
  <p:clrMapOvr>
    <a:masterClrMapping/>
  </p:clrMapOvr>
  <mc:AlternateContent xmlns:mc="http://schemas.openxmlformats.org/markup-compatibility/2006">
    <mc:Choice xmlns:p14="http://schemas.microsoft.com/office/powerpoint/2010/main" Requires="p14">
      <p:transition spd="slow" p14:dur="2000" advTm="44351"/>
    </mc:Choice>
    <mc:Fallback>
      <p:transition spd="slow" advTm="443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http://www.coastcircuitdesign.com/images/semiconductor.jpg"/>
          <p:cNvPicPr/>
          <p:nvPr/>
        </p:nvPicPr>
        <p:blipFill>
          <a:blip r:embed="rId4">
            <a:extLst>
              <a:ext uri="{28A0092B-C50C-407E-A947-70E740481C1C}">
                <a14:useLocalDpi xmlns:a14="http://schemas.microsoft.com/office/drawing/2010/main" val="0"/>
              </a:ext>
            </a:extLst>
          </a:blip>
          <a:srcRect/>
          <a:stretch>
            <a:fillRect/>
          </a:stretch>
        </p:blipFill>
        <p:spPr bwMode="auto">
          <a:xfrm>
            <a:off x="1379856" y="4157345"/>
            <a:ext cx="4040505" cy="2700655"/>
          </a:xfrm>
          <a:prstGeom prst="rect">
            <a:avLst/>
          </a:prstGeom>
          <a:noFill/>
          <a:ln>
            <a:noFill/>
          </a:ln>
        </p:spPr>
      </p:pic>
      <p:pic>
        <p:nvPicPr>
          <p:cNvPr id="5" name="Picture 4" descr="http://clien.career.co.kr/cs2/data/file/news/1294210283_ZyYwFPqV_u100_2.jpg"/>
          <p:cNvPicPr/>
          <p:nvPr/>
        </p:nvPicPr>
        <p:blipFill>
          <a:blip r:embed="rId5">
            <a:extLst>
              <a:ext uri="{28A0092B-C50C-407E-A947-70E740481C1C}">
                <a14:useLocalDpi xmlns:a14="http://schemas.microsoft.com/office/drawing/2010/main" val="0"/>
              </a:ext>
            </a:extLst>
          </a:blip>
          <a:srcRect/>
          <a:stretch>
            <a:fillRect/>
          </a:stretch>
        </p:blipFill>
        <p:spPr bwMode="auto">
          <a:xfrm>
            <a:off x="5431951" y="5071110"/>
            <a:ext cx="3304858" cy="1797051"/>
          </a:xfrm>
          <a:prstGeom prst="rect">
            <a:avLst/>
          </a:prstGeom>
          <a:noFill/>
          <a:ln>
            <a:noFill/>
          </a:ln>
        </p:spPr>
      </p:pic>
      <p:pic>
        <p:nvPicPr>
          <p:cNvPr id="6" name="Picture 5" descr="http://news.hankyung.com/nas_photo/201008/201008191315g_2010081963001.jpg"/>
          <p:cNvPicPr/>
          <p:nvPr/>
        </p:nvPicPr>
        <p:blipFill>
          <a:blip r:embed="rId6">
            <a:extLst>
              <a:ext uri="{28A0092B-C50C-407E-A947-70E740481C1C}">
                <a14:useLocalDpi xmlns:a14="http://schemas.microsoft.com/office/drawing/2010/main" val="0"/>
              </a:ext>
            </a:extLst>
          </a:blip>
          <a:srcRect/>
          <a:stretch>
            <a:fillRect/>
          </a:stretch>
        </p:blipFill>
        <p:spPr bwMode="auto">
          <a:xfrm>
            <a:off x="7084380" y="-102710"/>
            <a:ext cx="2222500" cy="3594100"/>
          </a:xfrm>
          <a:prstGeom prst="rect">
            <a:avLst/>
          </a:prstGeom>
          <a:noFill/>
          <a:ln>
            <a:noFill/>
          </a:ln>
        </p:spPr>
      </p:pic>
      <p:pic>
        <p:nvPicPr>
          <p:cNvPr id="7" name="Picture 6" descr="http://photonews.paran.com/newsphoto/2011/08/17/yh/yhAKR20110817086300003_0.jpg"/>
          <p:cNvPicPr/>
          <p:nvPr/>
        </p:nvPicPr>
        <p:blipFill>
          <a:blip r:embed="rId7">
            <a:extLst>
              <a:ext uri="{28A0092B-C50C-407E-A947-70E740481C1C}">
                <a14:useLocalDpi xmlns:a14="http://schemas.microsoft.com/office/drawing/2010/main" val="0"/>
              </a:ext>
            </a:extLst>
          </a:blip>
          <a:srcRect/>
          <a:stretch>
            <a:fillRect/>
          </a:stretch>
        </p:blipFill>
        <p:spPr bwMode="auto">
          <a:xfrm>
            <a:off x="0" y="3268980"/>
            <a:ext cx="2009775" cy="3594100"/>
          </a:xfrm>
          <a:prstGeom prst="rect">
            <a:avLst/>
          </a:prstGeom>
          <a:noFill/>
          <a:ln>
            <a:noFill/>
          </a:ln>
        </p:spPr>
      </p:pic>
      <p:pic>
        <p:nvPicPr>
          <p:cNvPr id="9" name="Picture 8" descr="http://www.zerogame.co.kr/bbs/files/attach/images/31456/923/033/7916a1de5fef84c02629301fd370b75a.jpg"/>
          <p:cNvPicPr/>
          <p:nvPr/>
        </p:nvPicPr>
        <p:blipFill>
          <a:blip r:embed="rId8">
            <a:extLst>
              <a:ext uri="{28A0092B-C50C-407E-A947-70E740481C1C}">
                <a14:useLocalDpi xmlns:a14="http://schemas.microsoft.com/office/drawing/2010/main" val="0"/>
              </a:ext>
            </a:extLst>
          </a:blip>
          <a:srcRect/>
          <a:stretch>
            <a:fillRect/>
          </a:stretch>
        </p:blipFill>
        <p:spPr bwMode="auto">
          <a:xfrm>
            <a:off x="-10160" y="-97630"/>
            <a:ext cx="4373563" cy="3220400"/>
          </a:xfrm>
          <a:prstGeom prst="rect">
            <a:avLst/>
          </a:prstGeom>
          <a:noFill/>
          <a:ln>
            <a:noFill/>
          </a:ln>
        </p:spPr>
      </p:pic>
      <p:pic>
        <p:nvPicPr>
          <p:cNvPr id="10" name="Picture 9" descr="http://t0.gstatic.com/images?q=tbn:ANd9GcT5EkxN8UBxRBAPDGG_LHLm7CNZNzqNZVR-CkvymfZUxxGal2ZVrpAQ0DMiHw"/>
          <p:cNvPicPr/>
          <p:nvPr/>
        </p:nvPicPr>
        <p:blipFill>
          <a:blip r:embed="rId9">
            <a:extLst>
              <a:ext uri="{28A0092B-C50C-407E-A947-70E740481C1C}">
                <a14:useLocalDpi xmlns:a14="http://schemas.microsoft.com/office/drawing/2010/main" val="0"/>
              </a:ext>
            </a:extLst>
          </a:blip>
          <a:srcRect/>
          <a:stretch>
            <a:fillRect/>
          </a:stretch>
        </p:blipFill>
        <p:spPr bwMode="auto">
          <a:xfrm>
            <a:off x="1410336" y="2722245"/>
            <a:ext cx="2615565" cy="1743710"/>
          </a:xfrm>
          <a:prstGeom prst="rect">
            <a:avLst/>
          </a:prstGeom>
          <a:noFill/>
          <a:ln>
            <a:noFill/>
          </a:ln>
        </p:spPr>
      </p:pic>
      <p:pic>
        <p:nvPicPr>
          <p:cNvPr id="11" name="Content Placeholder 10" descr="http://t3.gstatic.com/images?q=tbn:ANd9GcS713A8jnTKJ2DbLFwsnuKMwc_g6-lEG2_qvj0R-8BCNBGLi_jGps1LACLk"/>
          <p:cNvPicPr>
            <a:picLocks noGrp="1"/>
          </p:cNvPicPr>
          <p:nvPr>
            <p:ph idx="1"/>
          </p:nvPr>
        </p:nvPicPr>
        <p:blipFill>
          <a:blip r:embed="rId10">
            <a:extLst>
              <a:ext uri="{28A0092B-C50C-407E-A947-70E740481C1C}">
                <a14:useLocalDpi xmlns:a14="http://schemas.microsoft.com/office/drawing/2010/main" val="0"/>
              </a:ext>
            </a:extLst>
          </a:blip>
          <a:srcRect/>
          <a:stretch>
            <a:fillRect/>
          </a:stretch>
        </p:blipFill>
        <p:spPr bwMode="auto">
          <a:xfrm>
            <a:off x="4015741" y="12703"/>
            <a:ext cx="3274060" cy="2246310"/>
          </a:xfrm>
          <a:prstGeom prst="rect">
            <a:avLst/>
          </a:prstGeom>
          <a:noFill/>
          <a:ln>
            <a:noFill/>
          </a:ln>
        </p:spPr>
      </p:pic>
      <p:pic>
        <p:nvPicPr>
          <p:cNvPr id="13" name="Picture 12" descr="http://www.ebuzz.co.kr/upload/content/20070102/1_SM_550.jpg"/>
          <p:cNvPicPr/>
          <p:nvPr/>
        </p:nvPicPr>
        <p:blipFill>
          <a:blip r:embed="rId11">
            <a:extLst>
              <a:ext uri="{28A0092B-C50C-407E-A947-70E740481C1C}">
                <a14:useLocalDpi xmlns:a14="http://schemas.microsoft.com/office/drawing/2010/main" val="0"/>
              </a:ext>
            </a:extLst>
          </a:blip>
          <a:srcRect/>
          <a:stretch>
            <a:fillRect/>
          </a:stretch>
        </p:blipFill>
        <p:spPr bwMode="auto">
          <a:xfrm>
            <a:off x="3754598" y="1704500"/>
            <a:ext cx="3636802" cy="2495232"/>
          </a:xfrm>
          <a:prstGeom prst="rect">
            <a:avLst/>
          </a:prstGeom>
          <a:noFill/>
          <a:ln>
            <a:noFill/>
          </a:ln>
        </p:spPr>
      </p:pic>
      <p:pic>
        <p:nvPicPr>
          <p:cNvPr id="12" name="Picture 11" descr="http://www.gd.or.kr/upload/_old/upload8080/apply/2009/S/13298_S01.JPG"/>
          <p:cNvPicPr/>
          <p:nvPr/>
        </p:nvPicPr>
        <p:blipFill>
          <a:blip r:embed="rId12">
            <a:extLst>
              <a:ext uri="{28A0092B-C50C-407E-A947-70E740481C1C}">
                <a14:useLocalDpi xmlns:a14="http://schemas.microsoft.com/office/drawing/2010/main" val="0"/>
              </a:ext>
            </a:extLst>
          </a:blip>
          <a:srcRect/>
          <a:stretch>
            <a:fillRect/>
          </a:stretch>
        </p:blipFill>
        <p:spPr bwMode="auto">
          <a:xfrm>
            <a:off x="6513195" y="3307081"/>
            <a:ext cx="2696845" cy="2203132"/>
          </a:xfrm>
          <a:prstGeom prst="rect">
            <a:avLst/>
          </a:prstGeom>
          <a:noFill/>
          <a:ln>
            <a:noFill/>
          </a:ln>
        </p:spPr>
      </p:pic>
      <p:pic>
        <p:nvPicPr>
          <p:cNvPr id="14" name="Picture 13" descr="http://t3.gstatic.com/images?q=tbn:ANd9GcT1nrJkucgAUnlxuckHJe-wA1M7ivTR6YdsUucB4jhq3dG8jaMYKnJYHdUB"/>
          <p:cNvPicPr/>
          <p:nvPr/>
        </p:nvPicPr>
        <p:blipFill>
          <a:blip r:embed="rId13">
            <a:extLst>
              <a:ext uri="{28A0092B-C50C-407E-A947-70E740481C1C}">
                <a14:useLocalDpi xmlns:a14="http://schemas.microsoft.com/office/drawing/2010/main" val="0"/>
              </a:ext>
            </a:extLst>
          </a:blip>
          <a:srcRect/>
          <a:stretch>
            <a:fillRect/>
          </a:stretch>
        </p:blipFill>
        <p:spPr bwMode="auto">
          <a:xfrm>
            <a:off x="4739641" y="3629660"/>
            <a:ext cx="1849755" cy="2466975"/>
          </a:xfrm>
          <a:prstGeom prst="rect">
            <a:avLst/>
          </a:prstGeom>
          <a:noFill/>
          <a:ln>
            <a:noFill/>
          </a:ln>
        </p:spPr>
      </p:pic>
      <p:pic>
        <p:nvPicPr>
          <p:cNvPr id="15" name="Audio 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14070921"/>
      </p:ext>
    </p:extLst>
  </p:cSld>
  <p:clrMapOvr>
    <a:masterClrMapping/>
  </p:clrMapOvr>
  <mc:AlternateContent xmlns:mc="http://schemas.openxmlformats.org/markup-compatibility/2006">
    <mc:Choice xmlns:p14="http://schemas.microsoft.com/office/powerpoint/2010/main" Requires="p14">
      <p:transition spd="slow" p14:dur="2000" advTm="15958"/>
    </mc:Choice>
    <mc:Fallback>
      <p:transition spd="slow" advTm="159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impact</a:t>
            </a:r>
            <a:endParaRPr lang="en-US" dirty="0"/>
          </a:p>
        </p:txBody>
      </p:sp>
      <p:sp>
        <p:nvSpPr>
          <p:cNvPr id="3" name="Content Placeholder 2"/>
          <p:cNvSpPr>
            <a:spLocks noGrp="1"/>
          </p:cNvSpPr>
          <p:nvPr>
            <p:ph idx="1"/>
          </p:nvPr>
        </p:nvSpPr>
        <p:spPr>
          <a:xfrm>
            <a:off x="457200" y="2438400"/>
            <a:ext cx="8229600" cy="3687763"/>
          </a:xfrm>
        </p:spPr>
        <p:txBody>
          <a:bodyPr/>
          <a:lstStyle/>
          <a:p>
            <a:r>
              <a:rPr lang="en-US" dirty="0" smtClean="0"/>
              <a:t>Sale </a:t>
            </a:r>
            <a:r>
              <a:rPr lang="en-US" dirty="0" smtClean="0"/>
              <a:t>150 </a:t>
            </a:r>
            <a:r>
              <a:rPr lang="en-US" dirty="0"/>
              <a:t>billion$ </a:t>
            </a:r>
            <a:r>
              <a:rPr lang="en-US" dirty="0" smtClean="0"/>
              <a:t>(= </a:t>
            </a:r>
            <a:r>
              <a:rPr lang="en-US" dirty="0" smtClean="0"/>
              <a:t>150 </a:t>
            </a:r>
            <a:r>
              <a:rPr lang="en-US" dirty="0" smtClean="0"/>
              <a:t>trillion won) </a:t>
            </a:r>
          </a:p>
          <a:p>
            <a:r>
              <a:rPr lang="en-US" dirty="0" smtClean="0"/>
              <a:t>Profit </a:t>
            </a:r>
            <a:r>
              <a:rPr lang="en-US" dirty="0" smtClean="0"/>
              <a:t>17 </a:t>
            </a:r>
            <a:r>
              <a:rPr lang="en-US" dirty="0" smtClean="0"/>
              <a:t>billon$  (=</a:t>
            </a:r>
            <a:r>
              <a:rPr lang="en-US" dirty="0" smtClean="0"/>
              <a:t>17 </a:t>
            </a:r>
            <a:r>
              <a:rPr lang="en-US" dirty="0" smtClean="0"/>
              <a:t>trillion won)</a:t>
            </a:r>
          </a:p>
          <a:p>
            <a:r>
              <a:rPr lang="en-US" dirty="0" smtClean="0"/>
              <a:t>Middle East and japan</a:t>
            </a:r>
          </a:p>
          <a:p>
            <a:pPr marL="0" indent="0">
              <a:buNone/>
            </a:pPr>
            <a:r>
              <a:rPr lang="en-US" dirty="0" smtClean="0">
                <a:sym typeface="Wingdings 2"/>
              </a:rPr>
              <a:t>                        </a:t>
            </a:r>
            <a:r>
              <a:rPr lang="en-US" dirty="0" smtClean="0"/>
              <a:t> trade deficit</a:t>
            </a:r>
          </a:p>
          <a:p>
            <a:endParaRPr lang="en-US" dirty="0"/>
          </a:p>
          <a:p>
            <a:endParaRPr lang="en-US" dirty="0"/>
          </a:p>
        </p:txBody>
      </p:sp>
      <p:pic>
        <p:nvPicPr>
          <p:cNvPr id="5" name="Audio 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028012149"/>
      </p:ext>
    </p:extLst>
  </p:cSld>
  <p:clrMapOvr>
    <a:masterClrMapping/>
  </p:clrMapOvr>
  <mc:AlternateContent xmlns:mc="http://schemas.openxmlformats.org/markup-compatibility/2006">
    <mc:Choice xmlns:p14="http://schemas.microsoft.com/office/powerpoint/2010/main" Requires="p14">
      <p:transition spd="slow" p14:dur="2000" advTm="43459"/>
    </mc:Choice>
    <mc:Fallback>
      <p:transition spd="slow" advTm="434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5"/>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pic>
        <p:nvPicPr>
          <p:cNvPr id="6" name="Content Placeholder 5" descr="http://img.yonhapnews.co.kr/etc/graphic/YH/2011/07/29/GYH2011072900030004400_P2.jpg"/>
          <p:cNvPicPr>
            <a:picLocks noGrp="1"/>
          </p:cNvPicPr>
          <p:nvPr>
            <p:ph idx="1"/>
          </p:nvPr>
        </p:nvPicPr>
        <p:blipFill rotWithShape="1">
          <a:blip r:embed="rId6">
            <a:extLst>
              <a:ext uri="{28A0092B-C50C-407E-A947-70E740481C1C}">
                <a14:useLocalDpi xmlns:a14="http://schemas.microsoft.com/office/drawing/2010/main" val="0"/>
              </a:ext>
            </a:extLst>
          </a:blip>
          <a:srcRect t="-9987" b="9987"/>
          <a:stretch/>
        </p:blipFill>
        <p:spPr bwMode="auto">
          <a:xfrm>
            <a:off x="381000" y="-457200"/>
            <a:ext cx="8458200" cy="7120271"/>
          </a:xfrm>
          <a:prstGeom prst="rect">
            <a:avLst/>
          </a:prstGeom>
          <a:noFill/>
          <a:ln>
            <a:noFill/>
          </a:ln>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82606992"/>
      </p:ext>
    </p:extLst>
  </p:cSld>
  <p:clrMapOvr>
    <a:masterClrMapping/>
  </p:clrMapOvr>
  <mc:AlternateContent xmlns:mc="http://schemas.openxmlformats.org/markup-compatibility/2006">
    <mc:Choice xmlns:p14="http://schemas.microsoft.com/office/powerpoint/2010/main" Requires="p14">
      <p:transition spd="slow" p14:dur="2000" advTm="58159"/>
    </mc:Choice>
    <mc:Fallback>
      <p:transition spd="slow" advTm="58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 of Samsung </a:t>
            </a:r>
            <a:endParaRPr lang="en-US" dirty="0"/>
          </a:p>
        </p:txBody>
      </p:sp>
      <p:sp>
        <p:nvSpPr>
          <p:cNvPr id="3" name="Content Placeholder 2"/>
          <p:cNvSpPr>
            <a:spLocks noGrp="1"/>
          </p:cNvSpPr>
          <p:nvPr>
            <p:ph idx="1"/>
          </p:nvPr>
        </p:nvSpPr>
        <p:spPr>
          <a:xfrm>
            <a:off x="457200" y="1219200"/>
            <a:ext cx="8229600" cy="4906963"/>
          </a:xfrm>
        </p:spPr>
        <p:txBody>
          <a:bodyPr/>
          <a:lstStyle/>
          <a:p>
            <a:r>
              <a:rPr lang="en-US" dirty="0" smtClean="0"/>
              <a:t>Make Korea lead economy</a:t>
            </a:r>
            <a:endParaRPr lang="en-US" dirty="0"/>
          </a:p>
          <a:p>
            <a:r>
              <a:rPr lang="en-US" dirty="0" smtClean="0"/>
              <a:t>Support university</a:t>
            </a:r>
          </a:p>
          <a:p>
            <a:r>
              <a:rPr lang="en-US" dirty="0" smtClean="0"/>
              <a:t>Introduce Korea</a:t>
            </a:r>
          </a:p>
          <a:p>
            <a:r>
              <a:rPr lang="en-US" dirty="0" smtClean="0"/>
              <a:t>Support international</a:t>
            </a:r>
          </a:p>
          <a:p>
            <a:pPr marL="0" indent="0">
              <a:buNone/>
            </a:pPr>
            <a:r>
              <a:rPr lang="en-US" dirty="0"/>
              <a:t> </a:t>
            </a:r>
            <a:r>
              <a:rPr lang="en-US" dirty="0" smtClean="0"/>
              <a:t> festival</a:t>
            </a:r>
          </a:p>
          <a:p>
            <a:endParaRPr lang="en-US" dirty="0" smtClean="0"/>
          </a:p>
        </p:txBody>
      </p:sp>
      <p:pic>
        <p:nvPicPr>
          <p:cNvPr id="4" name="Picture 3" descr="http://pds.joinsmsn.com/news/component/htmlphoto_mmdata/200503/htm_2005032516312160006010-001.JPG"/>
          <p:cNvPicPr/>
          <p:nvPr/>
        </p:nvPicPr>
        <p:blipFill>
          <a:blip r:embed="rId7">
            <a:extLst>
              <a:ext uri="{28A0092B-C50C-407E-A947-70E740481C1C}">
                <a14:useLocalDpi xmlns:a14="http://schemas.microsoft.com/office/drawing/2010/main" val="0"/>
              </a:ext>
            </a:extLst>
          </a:blip>
          <a:srcRect/>
          <a:stretch>
            <a:fillRect/>
          </a:stretch>
        </p:blipFill>
        <p:spPr bwMode="auto">
          <a:xfrm>
            <a:off x="4648200" y="1859972"/>
            <a:ext cx="4267200" cy="4312228"/>
          </a:xfrm>
          <a:prstGeom prst="rect">
            <a:avLst/>
          </a:prstGeom>
          <a:noFill/>
          <a:ln>
            <a:noFill/>
          </a:ln>
        </p:spPr>
      </p:pic>
      <p:pic>
        <p:nvPicPr>
          <p:cNvPr id="5" name="Picture 4" descr="http://www.techfever.net/images/wp-content/uploads/2011/06/samsung-olympics.jpg"/>
          <p:cNvPicPr/>
          <p:nvPr/>
        </p:nvPicPr>
        <p:blipFill>
          <a:blip r:embed="rId8">
            <a:extLst>
              <a:ext uri="{28A0092B-C50C-407E-A947-70E740481C1C}">
                <a14:useLocalDpi xmlns:a14="http://schemas.microsoft.com/office/drawing/2010/main" val="0"/>
              </a:ext>
            </a:extLst>
          </a:blip>
          <a:srcRect/>
          <a:stretch>
            <a:fillRect/>
          </a:stretch>
        </p:blipFill>
        <p:spPr bwMode="auto">
          <a:xfrm>
            <a:off x="990600" y="4267200"/>
            <a:ext cx="2973388" cy="2084705"/>
          </a:xfrm>
          <a:prstGeom prst="rect">
            <a:avLst/>
          </a:prstGeom>
          <a:noFill/>
          <a:ln>
            <a:noFill/>
          </a:ln>
        </p:spPr>
      </p:pic>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540599681"/>
      </p:ext>
    </p:extLst>
  </p:cSld>
  <p:clrMapOvr>
    <a:masterClrMapping/>
  </p:clrMapOvr>
  <mc:AlternateContent xmlns:mc="http://schemas.openxmlformats.org/markup-compatibility/2006">
    <mc:Choice xmlns:p14="http://schemas.microsoft.com/office/powerpoint/2010/main" Requires="p14">
      <p:transition spd="slow" p14:dur="2000" advTm="50173"/>
    </mc:Choice>
    <mc:Fallback>
      <p:transition spd="slow" advTm="501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Feeling about Samsung</a:t>
            </a:r>
            <a:endParaRPr lang="en-US" dirty="0"/>
          </a:p>
        </p:txBody>
      </p:sp>
      <p:sp>
        <p:nvSpPr>
          <p:cNvPr id="5" name="Content Placeholder 4"/>
          <p:cNvSpPr>
            <a:spLocks noGrp="1"/>
          </p:cNvSpPr>
          <p:nvPr>
            <p:ph idx="1"/>
          </p:nvPr>
        </p:nvSpPr>
        <p:spPr/>
        <p:txBody>
          <a:bodyPr/>
          <a:lstStyle/>
          <a:p>
            <a:r>
              <a:rPr lang="en-US" dirty="0" smtClean="0"/>
              <a:t>Has clear design</a:t>
            </a:r>
          </a:p>
          <a:p>
            <a:r>
              <a:rPr lang="en-US" dirty="0" smtClean="0"/>
              <a:t>Cellphone and </a:t>
            </a:r>
          </a:p>
          <a:p>
            <a:pPr marL="0" indent="0">
              <a:buNone/>
            </a:pPr>
            <a:r>
              <a:rPr lang="en-US" dirty="0"/>
              <a:t> </a:t>
            </a:r>
            <a:r>
              <a:rPr lang="en-US" dirty="0" smtClean="0"/>
              <a:t> Led monitor</a:t>
            </a:r>
          </a:p>
          <a:p>
            <a:pPr marL="0" indent="0">
              <a:buNone/>
            </a:pPr>
            <a:endParaRPr lang="en-US" dirty="0" smtClean="0"/>
          </a:p>
          <a:p>
            <a:endParaRPr lang="en-US" dirty="0" smtClean="0"/>
          </a:p>
        </p:txBody>
      </p:sp>
      <p:pic>
        <p:nvPicPr>
          <p:cNvPr id="6" name="Picture 5" descr="http://mw2.google.com/mw-panoramio/photos/small/12758034.jpg"/>
          <p:cNvPicPr/>
          <p:nvPr/>
        </p:nvPicPr>
        <p:blipFill>
          <a:blip r:embed="rId7">
            <a:extLst>
              <a:ext uri="{28A0092B-C50C-407E-A947-70E740481C1C}">
                <a14:useLocalDpi xmlns:a14="http://schemas.microsoft.com/office/drawing/2010/main" val="0"/>
              </a:ext>
            </a:extLst>
          </a:blip>
          <a:srcRect/>
          <a:stretch>
            <a:fillRect/>
          </a:stretch>
        </p:blipFill>
        <p:spPr bwMode="auto">
          <a:xfrm>
            <a:off x="3882656" y="1600200"/>
            <a:ext cx="4651744" cy="4632007"/>
          </a:xfrm>
          <a:prstGeom prst="rect">
            <a:avLst/>
          </a:prstGeom>
          <a:noFill/>
          <a:ln>
            <a:noFill/>
          </a:ln>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52168729"/>
      </p:ext>
    </p:extLst>
  </p:cSld>
  <p:clrMapOvr>
    <a:masterClrMapping/>
  </p:clrMapOvr>
  <mc:AlternateContent xmlns:mc="http://schemas.openxmlformats.org/markup-compatibility/2006">
    <mc:Choice xmlns:p14="http://schemas.microsoft.com/office/powerpoint/2010/main" Requires="p14">
      <p:transition spd="slow" p14:dur="2000" advTm="33531"/>
    </mc:Choice>
    <mc:Fallback>
      <p:transition spd="slow" advTm="33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Is Samsung benefit? </a:t>
            </a:r>
            <a:endParaRPr lang="en-US" dirty="0"/>
          </a:p>
        </p:txBody>
      </p:sp>
      <p:sp>
        <p:nvSpPr>
          <p:cNvPr id="5" name="Content Placeholder 4"/>
          <p:cNvSpPr>
            <a:spLocks noGrp="1"/>
          </p:cNvSpPr>
          <p:nvPr>
            <p:ph idx="1"/>
          </p:nvPr>
        </p:nvSpPr>
        <p:spPr/>
        <p:txBody>
          <a:bodyPr/>
          <a:lstStyle/>
          <a:p>
            <a:r>
              <a:rPr lang="en-US" dirty="0" smtClean="0"/>
              <a:t>Environment: no use PVC and BFRs</a:t>
            </a:r>
          </a:p>
          <a:p>
            <a:endParaRPr lang="en-US" dirty="0" smtClean="0"/>
          </a:p>
          <a:p>
            <a:r>
              <a:rPr lang="en-US" dirty="0" smtClean="0"/>
              <a:t>Consumer: easy to use,  good service </a:t>
            </a:r>
          </a:p>
          <a:p>
            <a:pPr marL="0" indent="0">
              <a:buNone/>
            </a:pPr>
            <a:r>
              <a:rPr lang="en-US" dirty="0"/>
              <a:t> </a:t>
            </a:r>
            <a:r>
              <a:rPr lang="en-US" dirty="0" smtClean="0"/>
              <a:t>                     </a:t>
            </a:r>
            <a:endParaRPr lang="en-US" dirty="0"/>
          </a:p>
          <a:p>
            <a:r>
              <a:rPr lang="en-US" dirty="0" smtClean="0"/>
              <a:t>Employee : Good wage </a:t>
            </a:r>
            <a:r>
              <a:rPr lang="en-US" dirty="0">
                <a:sym typeface="Wingdings 2"/>
              </a:rPr>
              <a:t> </a:t>
            </a:r>
            <a:r>
              <a:rPr lang="en-US" dirty="0"/>
              <a:t> </a:t>
            </a:r>
            <a:r>
              <a:rPr lang="en-US" dirty="0" smtClean="0"/>
              <a:t>no labor union</a:t>
            </a:r>
          </a:p>
          <a:p>
            <a:endParaRPr lang="en-US" dirty="0"/>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471324652"/>
      </p:ext>
    </p:extLst>
  </p:cSld>
  <p:clrMapOvr>
    <a:masterClrMapping/>
  </p:clrMapOvr>
  <mc:AlternateContent xmlns:mc="http://schemas.openxmlformats.org/markup-compatibility/2006">
    <mc:Choice xmlns:p14="http://schemas.microsoft.com/office/powerpoint/2010/main" Requires="p14">
      <p:transition spd="slow" p14:dur="2000" advTm="74010"/>
    </mc:Choice>
    <mc:Fallback>
      <p:transition spd="slow" advTm="740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 </a:t>
            </a:r>
            <a:endParaRPr lang="en-US" dirty="0"/>
          </a:p>
        </p:txBody>
      </p:sp>
      <p:sp>
        <p:nvSpPr>
          <p:cNvPr id="3" name="Content Placeholder 2"/>
          <p:cNvSpPr>
            <a:spLocks noGrp="1"/>
          </p:cNvSpPr>
          <p:nvPr>
            <p:ph idx="1"/>
          </p:nvPr>
        </p:nvSpPr>
        <p:spPr/>
        <p:txBody>
          <a:bodyPr>
            <a:normAutofit fontScale="85000" lnSpcReduction="10000"/>
          </a:bodyPr>
          <a:lstStyle/>
          <a:p>
            <a:pPr lvl="1"/>
            <a:r>
              <a:rPr lang="en-US" dirty="0">
                <a:hlinkClick r:id="rId5"/>
              </a:rPr>
              <a:t>http://</a:t>
            </a:r>
            <a:r>
              <a:rPr lang="en-US" dirty="0" smtClean="0">
                <a:hlinkClick r:id="rId5"/>
              </a:rPr>
              <a:t>www.mediamob.co.kr/silkroad/blog.aspx?id=51240</a:t>
            </a:r>
            <a:endParaRPr lang="en-US" dirty="0" smtClean="0"/>
          </a:p>
          <a:p>
            <a:pPr lvl="1"/>
            <a:r>
              <a:rPr lang="en-US" dirty="0">
                <a:hlinkClick r:id="rId6"/>
              </a:rPr>
              <a:t>http://</a:t>
            </a:r>
            <a:r>
              <a:rPr lang="en-US" dirty="0" smtClean="0">
                <a:hlinkClick r:id="rId6"/>
              </a:rPr>
              <a:t>www.uri-news.com/board.php?board=urienterprise&amp;command=body&amp;no=22</a:t>
            </a:r>
            <a:endParaRPr lang="en-US" dirty="0" smtClean="0"/>
          </a:p>
          <a:p>
            <a:pPr lvl="1"/>
            <a:r>
              <a:rPr lang="en-US" dirty="0">
                <a:hlinkClick r:id="rId7"/>
              </a:rPr>
              <a:t>http://read-lead.com/blog/entry/%C0%A7%C5%B0%C7%C7%B5%F0%BE%C6%C7%D1%B1%B9%C0%C7-%</a:t>
            </a:r>
            <a:r>
              <a:rPr lang="en-US" dirty="0" smtClean="0">
                <a:hlinkClick r:id="rId7"/>
              </a:rPr>
              <a:t>BC%BA%C0%E5</a:t>
            </a:r>
            <a:endParaRPr lang="en-US" dirty="0" smtClean="0"/>
          </a:p>
          <a:p>
            <a:pPr lvl="1"/>
            <a:r>
              <a:rPr lang="en-US" dirty="0" smtClean="0">
                <a:hlinkClick r:id="rId8"/>
              </a:rPr>
              <a:t>http</a:t>
            </a:r>
            <a:r>
              <a:rPr lang="en-US" dirty="0">
                <a:hlinkClick r:id="rId8"/>
              </a:rPr>
              <a:t>://www.eknews.net/xe/?</a:t>
            </a:r>
            <a:r>
              <a:rPr lang="en-US" dirty="0" smtClean="0">
                <a:hlinkClick r:id="rId8"/>
              </a:rPr>
              <a:t>mid=kr_politics&amp;page=10&amp;document_srl=141886</a:t>
            </a:r>
            <a:endParaRPr lang="en-US" dirty="0" smtClean="0"/>
          </a:p>
          <a:p>
            <a:pPr lvl="1"/>
            <a:r>
              <a:rPr lang="en-US" dirty="0">
                <a:hlinkClick r:id="rId9"/>
              </a:rPr>
              <a:t>http://ko.wikipedia.org/wiki/%EC%82%BC%EC%84%B1%EC%A0%84%EC%9E%90#.EC.82.AC.EB.AA.85_.26_.</a:t>
            </a:r>
            <a:r>
              <a:rPr lang="en-US" dirty="0" smtClean="0">
                <a:hlinkClick r:id="rId9"/>
              </a:rPr>
              <a:t>EB.A1.9C.EA.B3.A0</a:t>
            </a:r>
            <a:endParaRPr lang="en-US" dirty="0" smtClean="0"/>
          </a:p>
          <a:p>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10754712"/>
      </p:ext>
    </p:extLst>
  </p:cSld>
  <p:clrMapOvr>
    <a:masterClrMapping/>
  </p:clrMapOvr>
  <mc:AlternateContent xmlns:mc="http://schemas.openxmlformats.org/markup-compatibility/2006">
    <mc:Choice xmlns:p14="http://schemas.microsoft.com/office/powerpoint/2010/main" Requires="p14">
      <p:transition spd="slow" p14:dur="2000" advTm="1299"/>
    </mc:Choice>
    <mc:Fallback>
      <p:transition spd="slow" advTm="12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0.9"/>
</p:tagLst>
</file>

<file path=ppt/tags/tag2.xml><?xml version="1.0" encoding="utf-8"?>
<p:tagLst xmlns:a="http://schemas.openxmlformats.org/drawingml/2006/main" xmlns:r="http://schemas.openxmlformats.org/officeDocument/2006/relationships" xmlns:p="http://schemas.openxmlformats.org/presentationml/2006/main">
  <p:tag name="TIMING" val="|0.8|0.9"/>
</p:tagLst>
</file>

<file path=ppt/tags/tag3.xml><?xml version="1.0" encoding="utf-8"?>
<p:tagLst xmlns:a="http://schemas.openxmlformats.org/drawingml/2006/main" xmlns:r="http://schemas.openxmlformats.org/officeDocument/2006/relationships" xmlns:p="http://schemas.openxmlformats.org/presentationml/2006/main">
  <p:tag name="TIMING" val="|0.7"/>
</p:tagLst>
</file>

<file path=ppt/tags/tag4.xml><?xml version="1.0" encoding="utf-8"?>
<p:tagLst xmlns:a="http://schemas.openxmlformats.org/drawingml/2006/main" xmlns:r="http://schemas.openxmlformats.org/officeDocument/2006/relationships" xmlns:p="http://schemas.openxmlformats.org/presentationml/2006/main">
  <p:tag name="TIMING" val="|0.5|0.6|0.8"/>
</p:tagLst>
</file>

<file path=ppt/tags/tag5.xml><?xml version="1.0" encoding="utf-8"?>
<p:tagLst xmlns:a="http://schemas.openxmlformats.org/drawingml/2006/main" xmlns:r="http://schemas.openxmlformats.org/officeDocument/2006/relationships" xmlns:p="http://schemas.openxmlformats.org/presentationml/2006/main">
  <p:tag name="TIMING" val="|0.3|0.5"/>
</p:tagLst>
</file>

<file path=ppt/tags/tag6.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1873</TotalTime>
  <Words>555</Words>
  <Application>Microsoft Office PowerPoint</Application>
  <PresentationFormat>On-screen Show (4:3)</PresentationFormat>
  <Paragraphs>62</Paragraphs>
  <Slides>9</Slides>
  <Notes>6</Notes>
  <HiddenSlides>0</HiddenSlides>
  <MMClips>9</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What is Samsung?</vt:lpstr>
      <vt:lpstr>PowerPoint Presentation</vt:lpstr>
      <vt:lpstr>Economic impact</vt:lpstr>
      <vt:lpstr>PowerPoint Presentation</vt:lpstr>
      <vt:lpstr>Effect of Samsung </vt:lpstr>
      <vt:lpstr>Feeling about Samsung</vt:lpstr>
      <vt:lpstr>Is Samsung benefit? </vt:lpstr>
      <vt:lpstr>Bibliography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dc:creator>
  <cp:lastModifiedBy>Test</cp:lastModifiedBy>
  <cp:revision>45</cp:revision>
  <dcterms:created xsi:type="dcterms:W3CDTF">2011-11-02T10:28:18Z</dcterms:created>
  <dcterms:modified xsi:type="dcterms:W3CDTF">2011-11-16T18:04:19Z</dcterms:modified>
</cp:coreProperties>
</file>